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4" r:id="rId2"/>
    <p:sldId id="266" r:id="rId3"/>
    <p:sldId id="389" r:id="rId4"/>
    <p:sldId id="390" r:id="rId5"/>
    <p:sldId id="267" r:id="rId6"/>
    <p:sldId id="396" r:id="rId7"/>
    <p:sldId id="397" r:id="rId8"/>
    <p:sldId id="386" r:id="rId9"/>
    <p:sldId id="398" r:id="rId10"/>
    <p:sldId id="391" r:id="rId11"/>
    <p:sldId id="388" r:id="rId12"/>
    <p:sldId id="387" r:id="rId13"/>
    <p:sldId id="394" r:id="rId1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111" d="100"/>
          <a:sy n="111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27.11.2019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cert-h2020.eu/en/Publication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de-DE" sz="2600" b="1" dirty="0">
                <a:solidFill>
                  <a:schemeClr val="tx2"/>
                </a:solidFill>
              </a:rPr>
              <a:t>MENTAL MODELS OF UNCERTAINTY MANAGEMENT</a:t>
            </a:r>
            <a:endParaRPr lang="en-GB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Nadja Zeleznik, EIMV, Ludger Benighaus, DIALOGIK, Vasiliki Tafili, EEAE, Tatiana Duranova, VUJE, Roser Sala, CIEMAT  </a:t>
            </a:r>
          </a:p>
          <a:p>
            <a:pPr algn="ctr" eaLnBrk="1" hangingPunct="1">
              <a:spcBef>
                <a:spcPct val="50000"/>
              </a:spcBef>
              <a:buNone/>
            </a:pPr>
            <a:endParaRPr lang="en-US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17ED5A63-8B3C-4BDC-ABB0-678C002A3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86" y="4509120"/>
            <a:ext cx="8370888" cy="74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buNone/>
            </a:pPr>
            <a:r>
              <a:rPr lang="en-GB" altLang="de-DE" sz="1400" noProof="1"/>
              <a:t>CONFIDENCE Dissemination workshop  </a:t>
            </a:r>
          </a:p>
          <a:p>
            <a:pPr algn="ctr" eaLnBrk="1" hangingPunct="1">
              <a:spcBef>
                <a:spcPts val="600"/>
              </a:spcBef>
              <a:buNone/>
            </a:pPr>
            <a:r>
              <a:rPr lang="en-GB" altLang="de-DE" sz="1400" noProof="1"/>
              <a:t>Coping with uncertainties for improved modelling</a:t>
            </a:r>
            <a:r>
              <a:rPr lang="sl-SI" altLang="de-DE" sz="1400" noProof="1"/>
              <a:t> and deci</a:t>
            </a:r>
            <a:r>
              <a:rPr lang="en-GB" altLang="de-DE" sz="1400" noProof="1"/>
              <a:t>sion making in nuclear emergencies</a:t>
            </a:r>
          </a:p>
          <a:p>
            <a:pPr algn="ctr" eaLnBrk="1" hangingPunct="1">
              <a:spcBef>
                <a:spcPct val="50000"/>
              </a:spcBef>
              <a:buNone/>
            </a:pPr>
            <a:endParaRPr lang="en-GB" altLang="de-DE" sz="1400" noProof="1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GB" altLang="de-DE" sz="1400" noProof="1"/>
              <a:t>2-5 December 2019, Bratislava, Slovak Republic</a:t>
            </a:r>
          </a:p>
          <a:p>
            <a:pPr algn="ctr" eaLnBrk="1" hangingPunct="1">
              <a:spcBef>
                <a:spcPct val="50000"/>
              </a:spcBef>
              <a:buNone/>
            </a:pPr>
            <a:endParaRPr lang="en-US" altLang="de-DE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CFE0A0-0885-494A-B280-6E77C2DA1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Main uncertainities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2C814DF-A080-4043-8A85-518515804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uncertainties and disagreements coming from the emergency plan</a:t>
            </a:r>
            <a:r>
              <a:rPr lang="sl-SI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highlighted by participants:</a:t>
            </a:r>
          </a:p>
          <a:p>
            <a:pPr marL="693730" lvl="1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information should be available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Currently it is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clear what information are available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what should be known by all. The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ways of communication should be implemented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also based on the social media and other alternatives (like citizens science and measurements). In addition, there should be exercises performed and practice at all levels: local and national.  </a:t>
            </a:r>
          </a:p>
          <a:p>
            <a:pPr marL="693730" lvl="1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to do?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people would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follow the instructions as they do not trust the government and institutions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There would be panic and as they are not really informed, they would use their own imagination what to do.</a:t>
            </a:r>
          </a:p>
          <a:p>
            <a:pPr marL="693730" lvl="1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 plans harmonised with behaviour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population?  There is question if plans foresee the real behaviour of citizens. Some areas of disagreement were pointed out (children in schools and kindergartens, self-evacuation).</a:t>
            </a:r>
          </a:p>
          <a:p>
            <a:pPr marL="693730" lvl="1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risks they will face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The associated risk is assessed as very high and some elements of fatalism are present that nothing can be done.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454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0CFFBBF-BB27-4CED-8A32-F51BC6B2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77667"/>
            <a:ext cx="6911975" cy="561975"/>
          </a:xfrm>
        </p:spPr>
        <p:txBody>
          <a:bodyPr/>
          <a:lstStyle/>
          <a:p>
            <a:r>
              <a:rPr lang="en-GB" dirty="0"/>
              <a:t>Lay people </a:t>
            </a:r>
            <a:r>
              <a:rPr lang="en-GB" dirty="0" err="1"/>
              <a:t>preveiling</a:t>
            </a:r>
            <a:r>
              <a:rPr lang="en-GB" dirty="0"/>
              <a:t> mental models</a:t>
            </a:r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F0AE77CA-25CC-4A06-814A-C9B6CC1B34C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836712"/>
            <a:ext cx="7350752" cy="5403751"/>
          </a:xfrm>
          <a:prstGeom prst="rect">
            <a:avLst/>
          </a:prstGeom>
          <a:noFill/>
          <a:ln>
            <a:solidFill>
              <a:srgbClr val="5B9BD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70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09FBE1-D676-4C68-8B7F-17F0F042D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Suggestions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5C7353A8-C029-4DF6-9B56-41EED4E88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800"/>
              </a:spcAft>
            </a:pP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all countries better, more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proactive provision of information before emergency should be organised.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80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 communication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 shall take </a:t>
            </a:r>
            <a:r>
              <a:rPr lang="sl-SI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considere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(radiological) threat assessment,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taking into account also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perceived risk by public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80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Better understanding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protection measures should be communicated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using modern approaches and also by inclusion of affected population in exercises.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80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Clarification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regarding the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roles of different emergency response players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 be emphasized and resources shall be available in order to support the increased needs of information during emergencies. </a:t>
            </a: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80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Building of trust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still among the most important preconditions to assure effective management of real accident. 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5762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780247-0C40-48F4-AC9E-2ED4D841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AF7AF1D-5086-48E3-A5B8-7394D4059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Mental model investigation in five CONFIDENCE countries revealed main uncertainties of EP&amp;R management. </a:t>
            </a:r>
          </a:p>
          <a:p>
            <a:pPr>
              <a:lnSpc>
                <a:spcPct val="110000"/>
              </a:lnSpc>
            </a:pPr>
            <a:r>
              <a:rPr lang="en-GB" dirty="0"/>
              <a:t>In general – there are no major differences between countries – nuclear or no nuclear.</a:t>
            </a:r>
          </a:p>
          <a:p>
            <a:pPr>
              <a:lnSpc>
                <a:spcPct val="110000"/>
              </a:lnSpc>
            </a:pPr>
            <a:r>
              <a:rPr lang="en-GB" dirty="0"/>
              <a:t>There are discrepancies between EP&amp;R plans and perception of public: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Familiarity with and knowledge of emergency plans,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Risk perception,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Understanding of measures, 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Follow up of governmental instructions,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Information sources, </a:t>
            </a:r>
          </a:p>
          <a:p>
            <a:pPr marL="693730" lvl="1" indent="-342900" algn="just">
              <a:lnSpc>
                <a:spcPct val="110000"/>
              </a:lnSpc>
              <a:buFont typeface="Calibri" panose="020F050202020403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Trust.</a:t>
            </a:r>
          </a:p>
          <a:p>
            <a:pPr algn="just">
              <a:lnSpc>
                <a:spcPct val="110000"/>
              </a:lnSpc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Also experts pointed out some similar uncertainties, but as the EP&amp;R system is so complex and include many different actors, it is difficult to change the used approaches. </a:t>
            </a:r>
          </a:p>
          <a:p>
            <a:pPr>
              <a:lnSpc>
                <a:spcPct val="11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696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95B208-7E1B-403B-B788-DA9264BAE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Introduction</a:t>
            </a:r>
            <a:endParaRPr lang="en-US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55687B10-724A-449B-B7F3-088ADCA59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Emergency Preparedness and Response (EP&amp;R) plans are </a:t>
            </a:r>
            <a:r>
              <a:rPr lang="en-GB" sz="1800" b="1" dirty="0"/>
              <a:t>prepared for many radiological threats at different levels</a:t>
            </a:r>
            <a:r>
              <a:rPr lang="en-GB" sz="1800" dirty="0"/>
              <a:t>: national, regional, local, off-site, on site, for individual organization, for facilities etc. </a:t>
            </a:r>
          </a:p>
          <a:p>
            <a:r>
              <a:rPr lang="en-GB" sz="1800" dirty="0"/>
              <a:t>All these plans are usually prepared </a:t>
            </a:r>
            <a:r>
              <a:rPr lang="en-GB" sz="1800" b="1" dirty="0"/>
              <a:t>by responsible authorities/institutions </a:t>
            </a:r>
            <a:r>
              <a:rPr lang="en-GB" sz="1800" dirty="0"/>
              <a:t>and </a:t>
            </a:r>
            <a:r>
              <a:rPr lang="en-GB" sz="1800" b="1" dirty="0"/>
              <a:t>very rarely developed based on public involvement or consultations</a:t>
            </a:r>
            <a:r>
              <a:rPr lang="en-GB" sz="1800" dirty="0"/>
              <a:t>. </a:t>
            </a:r>
          </a:p>
          <a:p>
            <a:r>
              <a:rPr lang="en-GB" sz="1800" dirty="0"/>
              <a:t>As a consequences, they are sometimes </a:t>
            </a:r>
            <a:r>
              <a:rPr lang="en-GB" sz="1800" b="1" dirty="0"/>
              <a:t>lacking the appropriate information, not addressing relevant uncertainties and public concerns</a:t>
            </a:r>
            <a:r>
              <a:rPr lang="en-GB" sz="1800" dirty="0"/>
              <a:t>. </a:t>
            </a:r>
          </a:p>
          <a:p>
            <a:r>
              <a:rPr lang="en-GB" sz="1800" b="1" dirty="0"/>
              <a:t>Mental models investigation </a:t>
            </a:r>
            <a:r>
              <a:rPr lang="en-GB" sz="1800" dirty="0"/>
              <a:t>of understanding, processing &amp; management of uncertainties in EP&amp;R has been performed with the aim to improve EP&amp;R planning, preparedness and response, by confronting:</a:t>
            </a:r>
          </a:p>
          <a:p>
            <a:pPr lvl="1"/>
            <a:r>
              <a:rPr lang="en-GB" dirty="0"/>
              <a:t>How </a:t>
            </a:r>
            <a:r>
              <a:rPr lang="en-GB" b="1" dirty="0"/>
              <a:t>experts* frame </a:t>
            </a:r>
            <a:r>
              <a:rPr lang="en-GB" dirty="0"/>
              <a:t>the topic</a:t>
            </a:r>
          </a:p>
          <a:p>
            <a:pPr lvl="1"/>
            <a:r>
              <a:rPr lang="en-GB" dirty="0"/>
              <a:t>What do </a:t>
            </a:r>
            <a:r>
              <a:rPr lang="en-GB" b="1" dirty="0"/>
              <a:t>lay people** believe </a:t>
            </a:r>
          </a:p>
          <a:p>
            <a:endParaRPr lang="en-GB" dirty="0"/>
          </a:p>
          <a:p>
            <a:endParaRPr lang="sl-SI" dirty="0"/>
          </a:p>
          <a:p>
            <a:endParaRPr lang="sl-SI" dirty="0"/>
          </a:p>
          <a:p>
            <a:pPr marL="0" indent="0">
              <a:buNone/>
            </a:pPr>
            <a:r>
              <a:rPr lang="sl-SI" sz="1400" dirty="0"/>
              <a:t>* </a:t>
            </a:r>
            <a:r>
              <a:rPr lang="en-GB" sz="1400" dirty="0"/>
              <a:t>person with a high level of knowledge or skill relating to a particular subject</a:t>
            </a:r>
            <a:r>
              <a:rPr lang="sl-SI" sz="1400" dirty="0"/>
              <a:t>.</a:t>
            </a:r>
            <a:endParaRPr lang="en-GB" sz="1400" dirty="0"/>
          </a:p>
          <a:p>
            <a:pPr marL="0" indent="0">
              <a:buNone/>
            </a:pPr>
            <a:r>
              <a:rPr lang="sl-SI" sz="1400" dirty="0"/>
              <a:t>**</a:t>
            </a:r>
            <a:r>
              <a:rPr lang="en-GB" sz="1400" dirty="0"/>
              <a:t>person who does not have specialized or professional</a:t>
            </a:r>
            <a:r>
              <a:rPr lang="sl-SI" sz="1400" dirty="0"/>
              <a:t> </a:t>
            </a:r>
            <a:r>
              <a:rPr lang="en-GB" sz="1400" dirty="0"/>
              <a:t>knowledge of a subject</a:t>
            </a:r>
            <a:r>
              <a:rPr lang="sl-SI" sz="1400" dirty="0"/>
              <a:t>.</a:t>
            </a:r>
            <a:endParaRPr lang="en-GB" sz="14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32B74F1-BC87-4A18-B789-87B6CDD71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039888"/>
            <a:ext cx="2411759" cy="281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41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40CB49-250F-4E2A-AF5D-756B7CF75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Scope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objectives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0CC5082-E7BB-43E2-B14E-49AB91B59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Study performed in five countries (Germany, Greece, Slovak Republic, Slovenia and Spain) with </a:t>
            </a:r>
            <a:r>
              <a:rPr lang="en-GB" b="1" dirty="0"/>
              <a:t>different nuclear experiences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no NPP,</a:t>
            </a:r>
          </a:p>
          <a:p>
            <a:pPr lvl="1"/>
            <a:r>
              <a:rPr lang="en-GB" dirty="0"/>
              <a:t>long history of nuclear energy production (one, several NPPs),</a:t>
            </a:r>
          </a:p>
          <a:p>
            <a:pPr lvl="1"/>
            <a:r>
              <a:rPr lang="en-GB" dirty="0"/>
              <a:t>nuclear phase out.</a:t>
            </a:r>
          </a:p>
          <a:p>
            <a:r>
              <a:rPr lang="en-GB" dirty="0"/>
              <a:t>The objectives of investigation were to address the following questions:</a:t>
            </a:r>
          </a:p>
          <a:p>
            <a:pPr lvl="1"/>
            <a:r>
              <a:rPr lang="en-GB" b="1" dirty="0"/>
              <a:t>How the expert frame </a:t>
            </a:r>
            <a:r>
              <a:rPr lang="en-GB" dirty="0"/>
              <a:t>the EP&amp;R field and related uncertainties?</a:t>
            </a:r>
          </a:p>
          <a:p>
            <a:pPr lvl="1"/>
            <a:r>
              <a:rPr lang="en-GB" b="1" dirty="0"/>
              <a:t>What are the mental models present </a:t>
            </a:r>
            <a:r>
              <a:rPr lang="en-GB" dirty="0"/>
              <a:t>within the potentially affected public regarding emergency management and associated uncertainties?</a:t>
            </a:r>
          </a:p>
          <a:p>
            <a:pPr lvl="1"/>
            <a:r>
              <a:rPr lang="en-GB" dirty="0"/>
              <a:t>What are the </a:t>
            </a:r>
            <a:r>
              <a:rPr lang="en-GB" b="1" dirty="0"/>
              <a:t>differences, gaps, misunderstandings </a:t>
            </a:r>
            <a:r>
              <a:rPr lang="en-GB" dirty="0"/>
              <a:t>and perceptions in the public compared with the ones provided by </a:t>
            </a:r>
            <a:r>
              <a:rPr lang="en-GB" b="1" dirty="0"/>
              <a:t>experts in the field</a:t>
            </a:r>
            <a:r>
              <a:rPr lang="en-GB" dirty="0"/>
              <a:t>?</a:t>
            </a:r>
          </a:p>
          <a:p>
            <a:pPr lvl="1"/>
            <a:r>
              <a:rPr lang="en-GB" dirty="0"/>
              <a:t>What are the similarities and differences on mental models </a:t>
            </a:r>
            <a:r>
              <a:rPr lang="en-GB" b="1" dirty="0"/>
              <a:t>between the countries </a:t>
            </a:r>
            <a:r>
              <a:rPr lang="en-GB" dirty="0"/>
              <a:t>in which the investigation took place? </a:t>
            </a:r>
          </a:p>
          <a:p>
            <a:pPr lvl="1"/>
            <a:r>
              <a:rPr lang="en-GB" dirty="0"/>
              <a:t>What is </a:t>
            </a:r>
            <a:r>
              <a:rPr lang="en-GB" b="1" dirty="0"/>
              <a:t>lesson learned </a:t>
            </a:r>
            <a:r>
              <a:rPr lang="en-GB" dirty="0"/>
              <a:t>from the performed investigation and how the findings can be introduced in the improved communication and activities?</a:t>
            </a:r>
          </a:p>
        </p:txBody>
      </p:sp>
    </p:spTree>
    <p:extLst>
      <p:ext uri="{BB962C8B-B14F-4D97-AF65-F5344CB8AC3E}">
        <p14:creationId xmlns:p14="http://schemas.microsoft.com/office/powerpoint/2010/main" val="2319894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BE6789-165F-4E87-88CF-3BDBBC7BA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Mental</a:t>
            </a:r>
            <a:r>
              <a:rPr lang="sl-SI" dirty="0"/>
              <a:t> </a:t>
            </a:r>
            <a:r>
              <a:rPr lang="sl-SI" dirty="0" err="1"/>
              <a:t>models</a:t>
            </a:r>
            <a:r>
              <a:rPr lang="sl-SI" dirty="0"/>
              <a:t> - </a:t>
            </a:r>
            <a:r>
              <a:rPr lang="sl-SI" dirty="0" err="1"/>
              <a:t>background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1401A48-3E0C-4B08-9D73-41F462BE4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Mental models are </a:t>
            </a:r>
            <a:r>
              <a:rPr lang="en-GB" b="1" dirty="0"/>
              <a:t>cognitive schemas through which people explain individual processes</a:t>
            </a:r>
            <a:r>
              <a:rPr lang="en-GB" dirty="0"/>
              <a:t> or phenomena in which they are participating.</a:t>
            </a:r>
          </a:p>
          <a:p>
            <a:r>
              <a:rPr lang="en-GB" dirty="0"/>
              <a:t>Characteristics of mental models:</a:t>
            </a:r>
          </a:p>
          <a:p>
            <a:pPr lvl="1"/>
            <a:r>
              <a:rPr lang="en-GB" dirty="0"/>
              <a:t>Are </a:t>
            </a:r>
            <a:r>
              <a:rPr lang="en-GB" b="1" dirty="0"/>
              <a:t>incomplete, limited and fragmentary</a:t>
            </a:r>
            <a:r>
              <a:rPr lang="en-GB" dirty="0"/>
              <a:t>, usually wrong, contradictory and inconsistent, not science founded,</a:t>
            </a:r>
          </a:p>
          <a:p>
            <a:pPr lvl="1"/>
            <a:r>
              <a:rPr lang="en-GB" dirty="0"/>
              <a:t>Are </a:t>
            </a:r>
            <a:r>
              <a:rPr lang="en-GB" b="1" dirty="0"/>
              <a:t>unstable, evolving</a:t>
            </a:r>
            <a:r>
              <a:rPr lang="en-GB" dirty="0"/>
              <a:t>, people forget details and are mixing old and new information,</a:t>
            </a:r>
          </a:p>
          <a:p>
            <a:pPr lvl="1"/>
            <a:r>
              <a:rPr lang="en-GB" dirty="0"/>
              <a:t>Are </a:t>
            </a:r>
            <a:r>
              <a:rPr lang="en-GB" b="1" dirty="0"/>
              <a:t>not having clear and firm boundaries</a:t>
            </a:r>
            <a:r>
              <a:rPr lang="en-GB" dirty="0"/>
              <a:t>, different models are mixed and changed,</a:t>
            </a:r>
          </a:p>
          <a:p>
            <a:pPr lvl="1"/>
            <a:r>
              <a:rPr lang="en-GB" dirty="0"/>
              <a:t>Are </a:t>
            </a:r>
            <a:r>
              <a:rPr lang="en-GB" b="1" dirty="0"/>
              <a:t>limited and enable simplified interpretation </a:t>
            </a:r>
            <a:r>
              <a:rPr lang="en-GB" dirty="0"/>
              <a:t>of complex processes.</a:t>
            </a:r>
          </a:p>
          <a:p>
            <a:r>
              <a:rPr lang="en-GB" b="1" dirty="0"/>
              <a:t>Mental model investigations already performed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Radioactivity, radioactive waste in Slovenia;</a:t>
            </a:r>
          </a:p>
          <a:p>
            <a:pPr lvl="1"/>
            <a:r>
              <a:rPr lang="en-GB" dirty="0"/>
              <a:t>Ionizing radiation in France, Poland, Romania and Slovenia.</a:t>
            </a:r>
          </a:p>
          <a:p>
            <a:pPr lvl="1"/>
            <a:endParaRPr lang="en-GB" dirty="0"/>
          </a:p>
          <a:p>
            <a:endParaRPr lang="en-GB" sz="1800" dirty="0"/>
          </a:p>
          <a:p>
            <a:endParaRPr lang="en-GB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9B85D5A-72FB-48A9-B0C7-9A716D37C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438" y="4671551"/>
            <a:ext cx="2558562" cy="215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48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C07BA9-FC7D-4069-A3A6-D776EE7FA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4462" y="333375"/>
            <a:ext cx="4721469" cy="561975"/>
          </a:xfrm>
        </p:spPr>
        <p:txBody>
          <a:bodyPr/>
          <a:lstStyle/>
          <a:p>
            <a:r>
              <a:rPr lang="en-GB"/>
              <a:t>Methodology for investigation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B3EEFDE-F209-41AB-9D30-1B7E4D610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1800" dirty="0"/>
              <a:t>Mental model </a:t>
            </a:r>
            <a:r>
              <a:rPr lang="en-GB" sz="1800" b="1" dirty="0"/>
              <a:t>approach</a:t>
            </a:r>
            <a:r>
              <a:rPr lang="en-GB" sz="1800" dirty="0"/>
              <a:t>:</a:t>
            </a:r>
          </a:p>
          <a:p>
            <a:pPr lvl="1"/>
            <a:r>
              <a:rPr lang="en-GB" sz="1600" dirty="0"/>
              <a:t>The </a:t>
            </a:r>
            <a:r>
              <a:rPr lang="en-GB" sz="1600" b="1" dirty="0"/>
              <a:t>experts‘ understanding of uncertainties </a:t>
            </a:r>
            <a:r>
              <a:rPr lang="en-GB" sz="1600" dirty="0"/>
              <a:t>in EP&amp;R was obtained via </a:t>
            </a:r>
            <a:r>
              <a:rPr lang="en-GB" sz="1600" b="1" dirty="0"/>
              <a:t>interviews</a:t>
            </a:r>
            <a:r>
              <a:rPr lang="en-GB" sz="1600" dirty="0"/>
              <a:t>,</a:t>
            </a:r>
          </a:p>
          <a:p>
            <a:pPr lvl="1"/>
            <a:r>
              <a:rPr lang="en-GB" sz="1600" dirty="0"/>
              <a:t>The </a:t>
            </a:r>
            <a:r>
              <a:rPr lang="en-GB" sz="1600" b="1" dirty="0"/>
              <a:t>interviews with lay people were performed within approximately 15- 20 different</a:t>
            </a:r>
            <a:r>
              <a:rPr lang="en-GB" sz="1600" dirty="0"/>
              <a:t> individuals in 5 countries, tracing the concepts and understandings, uncertainties and also other important points of lay people. </a:t>
            </a:r>
          </a:p>
          <a:p>
            <a:pPr lvl="1"/>
            <a:r>
              <a:rPr lang="en-GB" sz="1600" dirty="0"/>
              <a:t>These </a:t>
            </a:r>
            <a:r>
              <a:rPr lang="en-GB" sz="1600" b="1" dirty="0"/>
              <a:t>results from discussions with lay people were compared with the findings of the interviews </a:t>
            </a:r>
            <a:r>
              <a:rPr lang="en-GB" sz="1600" dirty="0"/>
              <a:t>with experts to obtain similarities and differences between the mental models. </a:t>
            </a:r>
          </a:p>
          <a:p>
            <a:pPr lvl="1"/>
            <a:r>
              <a:rPr lang="en-GB" sz="1600" dirty="0"/>
              <a:t>The analyses performed is the </a:t>
            </a:r>
            <a:r>
              <a:rPr lang="en-GB" sz="1600" b="1" dirty="0"/>
              <a:t>base for improved communication strategies </a:t>
            </a:r>
            <a:r>
              <a:rPr lang="en-GB" sz="1600" dirty="0"/>
              <a:t>and tools. </a:t>
            </a:r>
          </a:p>
          <a:p>
            <a:r>
              <a:rPr lang="en-GB" sz="1800" b="1" dirty="0"/>
              <a:t>Special protocol which trace the main understanding of uncertainties in EP&amp;R </a:t>
            </a:r>
            <a:r>
              <a:rPr lang="en-GB" sz="1800" dirty="0"/>
              <a:t>and other socio-demographic variables affecting people’s behaviour and information needs was used:</a:t>
            </a:r>
          </a:p>
          <a:p>
            <a:pPr lvl="1"/>
            <a:r>
              <a:rPr lang="en-GB" sz="1600" dirty="0"/>
              <a:t>Section 1 </a:t>
            </a:r>
            <a:r>
              <a:rPr lang="en-GB" sz="1600" b="1" dirty="0"/>
              <a:t>(Warming up</a:t>
            </a:r>
            <a:r>
              <a:rPr lang="en-GB" sz="1600" dirty="0"/>
              <a:t>): start the discussion on the EP&amp;R in case of radiological or nuclear accident but also experience with some other accidents. </a:t>
            </a:r>
          </a:p>
          <a:p>
            <a:pPr lvl="1"/>
            <a:r>
              <a:rPr lang="en-GB" sz="1600" dirty="0"/>
              <a:t>Section 2 </a:t>
            </a:r>
            <a:r>
              <a:rPr lang="en-GB" sz="1600" b="1" dirty="0"/>
              <a:t>(Core of investigation): </a:t>
            </a:r>
            <a:r>
              <a:rPr lang="en-GB" sz="1600" dirty="0"/>
              <a:t>requires detail</a:t>
            </a:r>
            <a:r>
              <a:rPr lang="sl-SI" sz="1600" dirty="0" err="1"/>
              <a:t>ed</a:t>
            </a:r>
            <a:r>
              <a:rPr lang="en-GB" sz="1600" dirty="0"/>
              <a:t> discussion with the interviewees in order to recognize their understanding of EP&amp;R plans, main uncertainties of emergency management and associated elements (protective measures, their characteristics, risks, information and trust). </a:t>
            </a:r>
          </a:p>
          <a:p>
            <a:pPr lvl="1"/>
            <a:r>
              <a:rPr lang="en-GB" sz="1600" dirty="0"/>
              <a:t>Section 3 </a:t>
            </a:r>
            <a:r>
              <a:rPr lang="en-GB" sz="1600" b="1" dirty="0"/>
              <a:t>(Addition): </a:t>
            </a:r>
            <a:r>
              <a:rPr lang="en-GB" sz="1600" dirty="0"/>
              <a:t>experiences and memories from major nuclear accidents.</a:t>
            </a:r>
          </a:p>
          <a:p>
            <a:pPr lvl="1"/>
            <a:r>
              <a:rPr lang="en-GB" sz="1600" dirty="0"/>
              <a:t>Section 4 </a:t>
            </a:r>
            <a:r>
              <a:rPr lang="en-GB" sz="1600" b="1" dirty="0"/>
              <a:t>(Socio-demographics data).</a:t>
            </a:r>
          </a:p>
          <a:p>
            <a:r>
              <a:rPr lang="en-GB" sz="1800" dirty="0"/>
              <a:t>All findings were recorded and report prepared (on website D.27 </a:t>
            </a:r>
            <a:r>
              <a:rPr lang="en-GB" sz="1800" dirty="0">
                <a:hlinkClick r:id="rId2"/>
              </a:rPr>
              <a:t>http://www.concert-h2020.eu/en/Publications</a:t>
            </a:r>
            <a:r>
              <a:rPr lang="en-GB" sz="1800" dirty="0"/>
              <a:t>)</a:t>
            </a:r>
          </a:p>
          <a:p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5028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15B3B5-EB0E-4C44-B30B-0A24B47EB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Expert models</a:t>
            </a:r>
            <a:r>
              <a:rPr lang="sl-SI" dirty="0"/>
              <a:t> -1</a:t>
            </a:r>
            <a:endParaRPr lang="en-GB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D0A0E62-AC6B-498A-A232-9FC438112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Based on: </a:t>
            </a:r>
          </a:p>
          <a:p>
            <a:pPr lvl="1"/>
            <a:r>
              <a:rPr lang="en-GB" dirty="0"/>
              <a:t>analyses of </a:t>
            </a:r>
            <a:r>
              <a:rPr lang="en-GB" b="1" dirty="0"/>
              <a:t>national EP&amp;R plans </a:t>
            </a:r>
            <a:r>
              <a:rPr lang="en-GB" dirty="0"/>
              <a:t>with information what is the concept of emergency management, what is included and how different areas are addressed,</a:t>
            </a:r>
          </a:p>
          <a:p>
            <a:pPr lvl="1"/>
            <a:r>
              <a:rPr lang="en-GB" dirty="0"/>
              <a:t>discussions with </a:t>
            </a:r>
            <a:r>
              <a:rPr lang="en-GB" b="1" dirty="0"/>
              <a:t>several experts </a:t>
            </a:r>
            <a:r>
              <a:rPr lang="en-GB" dirty="0"/>
              <a:t>(Ireland, Slovenia, France): </a:t>
            </a:r>
          </a:p>
          <a:p>
            <a:pPr lvl="2"/>
            <a:r>
              <a:rPr lang="en-GB" b="1" dirty="0"/>
              <a:t>structure</a:t>
            </a:r>
            <a:r>
              <a:rPr lang="en-GB" dirty="0"/>
              <a:t> of EP&amp;R plans, </a:t>
            </a:r>
          </a:p>
          <a:p>
            <a:pPr lvl="2"/>
            <a:r>
              <a:rPr lang="en-GB" b="1" dirty="0"/>
              <a:t>individual elements </a:t>
            </a:r>
            <a:r>
              <a:rPr lang="en-GB" dirty="0"/>
              <a:t>description,</a:t>
            </a:r>
          </a:p>
          <a:p>
            <a:pPr lvl="2"/>
            <a:r>
              <a:rPr lang="en-GB" dirty="0"/>
              <a:t>what </a:t>
            </a:r>
            <a:r>
              <a:rPr lang="en-GB" b="1" dirty="0"/>
              <a:t>uncertainties</a:t>
            </a:r>
            <a:r>
              <a:rPr lang="en-GB" dirty="0"/>
              <a:t> could be associated with actions/activities/topics within different EP&amp;R areas. </a:t>
            </a:r>
          </a:p>
          <a:p>
            <a:r>
              <a:rPr lang="en-GB" dirty="0"/>
              <a:t>EP&amp;R rely on </a:t>
            </a:r>
            <a:r>
              <a:rPr lang="en-GB" b="1" dirty="0"/>
              <a:t>threat and risk assessments </a:t>
            </a:r>
            <a:r>
              <a:rPr lang="en-GB" dirty="0"/>
              <a:t>with possible reasons for accidents, their probability, level of threat, course and possible extent of the accidents, identification of endangered inhabitants, possible consequences and plans for protection measures.</a:t>
            </a:r>
          </a:p>
          <a:p>
            <a:r>
              <a:rPr lang="en-GB" dirty="0"/>
              <a:t>In general – </a:t>
            </a:r>
            <a:r>
              <a:rPr lang="en-GB" b="1" dirty="0"/>
              <a:t>structure is similar:</a:t>
            </a:r>
          </a:p>
          <a:p>
            <a:pPr lvl="1"/>
            <a:r>
              <a:rPr lang="en-GB" dirty="0"/>
              <a:t>differences occur due to country specific situations (with or without NPP), </a:t>
            </a:r>
          </a:p>
          <a:p>
            <a:pPr lvl="1"/>
            <a:r>
              <a:rPr lang="en-GB" dirty="0"/>
              <a:t>observed between the provisions on zones, reference levels, intervention levels and similar,</a:t>
            </a:r>
          </a:p>
          <a:p>
            <a:pPr lvl="1"/>
            <a:r>
              <a:rPr lang="en-GB" dirty="0"/>
              <a:t>lead for response is not nuclear or radiation protection regulatory body but civil protection or disaster protection authorities.</a:t>
            </a:r>
          </a:p>
        </p:txBody>
      </p:sp>
    </p:spTree>
    <p:extLst>
      <p:ext uri="{BB962C8B-B14F-4D97-AF65-F5344CB8AC3E}">
        <p14:creationId xmlns:p14="http://schemas.microsoft.com/office/powerpoint/2010/main" val="1855714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15B3B5-EB0E-4C44-B30B-0A24B47EB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Expert models</a:t>
            </a:r>
            <a:r>
              <a:rPr lang="sl-SI" dirty="0"/>
              <a:t> -2</a:t>
            </a:r>
            <a:endParaRPr lang="en-GB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D0A0E62-AC6B-498A-A232-9FC438112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Source of </a:t>
            </a:r>
            <a:r>
              <a:rPr lang="en-GB" b="1" dirty="0"/>
              <a:t>uncertainties </a:t>
            </a:r>
            <a:r>
              <a:rPr lang="en-GB" dirty="0"/>
              <a:t>in nuclear or radiological emergency:</a:t>
            </a:r>
          </a:p>
          <a:p>
            <a:pPr lvl="1"/>
            <a:r>
              <a:rPr lang="en-GB" b="1" dirty="0"/>
              <a:t>knowledge </a:t>
            </a:r>
            <a:r>
              <a:rPr lang="en-GB" dirty="0"/>
              <a:t>on ionizing radiation, consequences, associated hazard and real impacts </a:t>
            </a:r>
            <a:r>
              <a:rPr lang="en-GB" b="1" dirty="0"/>
              <a:t>is relatively low within institutions and services foreseen to manage </a:t>
            </a:r>
            <a:r>
              <a:rPr lang="en-GB" dirty="0"/>
              <a:t>the emergency situation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training and education would be very needed</a:t>
            </a:r>
            <a:r>
              <a:rPr lang="en-GB" dirty="0"/>
              <a:t>.</a:t>
            </a:r>
          </a:p>
          <a:p>
            <a:pPr lvl="1"/>
            <a:r>
              <a:rPr lang="en-GB" b="1" dirty="0"/>
              <a:t>development of accident is quite unpredictable</a:t>
            </a:r>
            <a:r>
              <a:rPr lang="en-GB" dirty="0"/>
              <a:t>, like what meteorological factors to be used for modelling, how the radioactive plum will be dispersed and where it will be deposited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very </a:t>
            </a:r>
            <a:r>
              <a:rPr lang="en-GB" b="1" dirty="0">
                <a:solidFill>
                  <a:srgbClr val="FF0000"/>
                </a:solidFill>
              </a:rPr>
              <a:t>difficult to foresee site specific preventive measures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impact of accident in the </a:t>
            </a:r>
            <a:r>
              <a:rPr lang="en-GB" b="1" dirty="0"/>
              <a:t>areas</a:t>
            </a:r>
            <a:r>
              <a:rPr lang="en-GB" dirty="0"/>
              <a:t> which are </a:t>
            </a:r>
            <a:r>
              <a:rPr lang="en-GB" b="1" dirty="0"/>
              <a:t>foreseen for relocation </a:t>
            </a:r>
            <a:r>
              <a:rPr lang="en-GB" dirty="0"/>
              <a:t>of population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relocation areas </a:t>
            </a:r>
            <a:r>
              <a:rPr lang="en-GB" b="1" dirty="0">
                <a:solidFill>
                  <a:srgbClr val="FF0000"/>
                </a:solidFill>
              </a:rPr>
              <a:t>could not be used </a:t>
            </a:r>
            <a:r>
              <a:rPr lang="en-GB" dirty="0">
                <a:solidFill>
                  <a:srgbClr val="FF0000"/>
                </a:solidFill>
              </a:rPr>
              <a:t>for the purpose.</a:t>
            </a:r>
          </a:p>
          <a:p>
            <a:pPr lvl="1"/>
            <a:r>
              <a:rPr lang="en-GB" b="1" dirty="0"/>
              <a:t>how people </a:t>
            </a:r>
            <a:r>
              <a:rPr lang="en-GB" dirty="0"/>
              <a:t>would actually </a:t>
            </a:r>
            <a:r>
              <a:rPr lang="en-GB" b="1" dirty="0"/>
              <a:t>react</a:t>
            </a:r>
            <a:r>
              <a:rPr lang="en-GB" dirty="0"/>
              <a:t> in nuclear emergency and follow assumptions from EP&amp;R plans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linked with trust of people to information where it is important who delivers the data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work on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building of trust</a:t>
            </a:r>
            <a:r>
              <a:rPr lang="en-GB" dirty="0"/>
              <a:t>. </a:t>
            </a:r>
          </a:p>
          <a:p>
            <a:pPr lvl="1"/>
            <a:r>
              <a:rPr lang="en-GB" b="1" dirty="0"/>
              <a:t>no exercises and drills on local level with involvement of all services, </a:t>
            </a:r>
            <a:r>
              <a:rPr lang="en-GB" dirty="0"/>
              <a:t>institutions (schools, hospitals, nursing homes,….) and population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improve the approach</a:t>
            </a:r>
            <a:r>
              <a:rPr lang="en-GB" dirty="0"/>
              <a:t>. </a:t>
            </a:r>
          </a:p>
          <a:p>
            <a:pPr lvl="1"/>
            <a:r>
              <a:rPr lang="en-GB" b="1" dirty="0"/>
              <a:t>no agreements for some services</a:t>
            </a:r>
            <a:r>
              <a:rPr lang="en-GB" dirty="0"/>
              <a:t> foreseen in the EP&amp;R plans (e.g. mobile unit for radiological accidents) and limited number of experts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increase the capacity</a:t>
            </a:r>
            <a:r>
              <a:rPr lang="en-GB" dirty="0">
                <a:sym typeface="Wingdings" panose="05000000000000000000" pitchFamily="2" charset="2"/>
              </a:rPr>
              <a:t>.</a:t>
            </a:r>
            <a:endParaRPr lang="en-GB" dirty="0"/>
          </a:p>
          <a:p>
            <a:pPr lvl="1"/>
            <a:r>
              <a:rPr lang="en-GB" b="1" dirty="0"/>
              <a:t>food security measures </a:t>
            </a:r>
            <a:r>
              <a:rPr lang="en-GB" dirty="0"/>
              <a:t>are seen as particular challenging, as it is very difficult to harmonise the reference levels and limitation</a:t>
            </a:r>
            <a:r>
              <a:rPr lang="sl-SI" dirty="0"/>
              <a:t>s</a:t>
            </a:r>
            <a:r>
              <a:rPr lang="en-GB" dirty="0"/>
              <a:t>, also due to export and import of products </a:t>
            </a:r>
            <a:r>
              <a:rPr lang="en-GB" b="1" dirty="0">
                <a:sym typeface="Wingdings" panose="05000000000000000000" pitchFamily="2" charset="2"/>
              </a:rPr>
              <a:t>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improve and harmonise food product limitations</a:t>
            </a:r>
            <a:r>
              <a:rPr lang="en-GB" b="1" dirty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GB" b="1" dirty="0"/>
              <a:t>communication </a:t>
            </a:r>
            <a:r>
              <a:rPr lang="en-GB" dirty="0"/>
              <a:t>with public (general and local) and with media would present a big source of uncertainty: there would be many sources of information including social media, also those with wrong information, which could be source of panic and chaos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be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proactive and establish communication channel before emergency.</a:t>
            </a:r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481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5F35B2-BFEC-4508-87A2-DC6895FB3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Lay models – summary of findings</a:t>
            </a:r>
            <a:r>
              <a:rPr lang="sl-SI" dirty="0"/>
              <a:t> - 1</a:t>
            </a:r>
            <a:endParaRPr lang="en-GB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33337D3-67B4-4EE5-9047-4B7038606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Participants have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general idea on what are the basic elements 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emergency plan, but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only vague knowledge of each specific protective measure. </a:t>
            </a:r>
          </a:p>
          <a:p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Interviewees differentiate in general two possible situations in case of accident in NPP: </a:t>
            </a:r>
          </a:p>
          <a:p>
            <a:pPr lvl="1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major accident, a fatalistic belief that nothing would help as the accident would have very rapid and deterministic effects (death and devastation)</a:t>
            </a:r>
            <a:r>
              <a:rPr lang="sl-SI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sl-SI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lvl="1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minor accident, they believe the emergency plan would be useful.</a:t>
            </a:r>
          </a:p>
          <a:p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memory of major nuclear accidents in Fukushima and Chernobyl is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still present and defines the models people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have in relation to a nuclear accident:</a:t>
            </a:r>
          </a:p>
          <a:p>
            <a:pPr lvl="1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similar accidents would have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 impacts with dangerous consequences,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bringing fear and dread across the borders of the accident, even to all continents,</a:t>
            </a:r>
          </a:p>
          <a:p>
            <a:pPr lvl="1"/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consequences would stay for very long periods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could impact the life of several generations,</a:t>
            </a:r>
          </a:p>
          <a:p>
            <a:pPr lvl="1"/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dead is believed to be high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endParaRPr lang="sl-SI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trust in reporting by governments is low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Communication: </a:t>
            </a:r>
          </a:p>
          <a:p>
            <a:pPr lvl="1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 believe that there are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sufficient and relevant available information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population and that the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responsible poorly communicate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public</a:t>
            </a:r>
            <a:r>
              <a:rPr lang="sl-SI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distrust in competent and responsible authorities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which make the communication even more difficult</a:t>
            </a:r>
            <a:r>
              <a:rPr lang="sl-SI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sl-SI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interviewees state that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much and too intensive communication could increase the concerns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could lead to panic and chaos. </a:t>
            </a:r>
          </a:p>
        </p:txBody>
      </p:sp>
    </p:spTree>
    <p:extLst>
      <p:ext uri="{BB962C8B-B14F-4D97-AF65-F5344CB8AC3E}">
        <p14:creationId xmlns:p14="http://schemas.microsoft.com/office/powerpoint/2010/main" val="1496993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5F35B2-BFEC-4508-87A2-DC6895FB3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Lay models – summary of findings</a:t>
            </a:r>
            <a:r>
              <a:rPr lang="sl-SI" dirty="0"/>
              <a:t> - 2</a:t>
            </a:r>
            <a:endParaRPr lang="en-GB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33337D3-67B4-4EE5-9047-4B7038606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Planned measures:</a:t>
            </a:r>
          </a:p>
          <a:p>
            <a:pPr lvl="1"/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different ideas about sheltering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 people understand that special underground bunkers should be used for such case, they would need to stay inside for many days (problem with food and drink),</a:t>
            </a:r>
          </a:p>
          <a:p>
            <a:pPr lvl="1"/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information about the iodine prophylaxes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what it is used for, where to get iodine tablets, who should use it and how,</a:t>
            </a:r>
          </a:p>
          <a:p>
            <a:pPr lvl="1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clear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difference between evacuation lead by authorities and spontaneous or private evacuation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2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case of governmental evacuation probably buses will be used to avoid traffic problems. Assembly points will be used to gather people, accommodation would be provided, but p</a:t>
            </a:r>
            <a:r>
              <a:rPr lang="sl-SI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ople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not have the information where.</a:t>
            </a:r>
          </a:p>
          <a:p>
            <a:pPr lvl="2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 evacuation is spontaneous, private cars will be used, people would go as far as possible, to a second residence if possible or even abroad. </a:t>
            </a:r>
          </a:p>
          <a:p>
            <a:pPr lvl="1"/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evacuation of school children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mentioned as an important uncertainty,</a:t>
            </a:r>
          </a:p>
          <a:p>
            <a:pPr lvl="1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decontamination and how to apply measures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external v internal contamination,</a:t>
            </a:r>
          </a:p>
          <a:p>
            <a:pPr lvl="1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believe that milk, vegetables and water would be affected in case of accident, but they do not have any idea of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food security measures would present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596357362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138</TotalTime>
  <Words>2048</Words>
  <Application>Microsoft Office PowerPoint</Application>
  <PresentationFormat>Diaprojekcija na zaslonu (4:3)</PresentationFormat>
  <Paragraphs>122</Paragraphs>
  <Slides>13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13</vt:i4>
      </vt:variant>
    </vt:vector>
  </HeadingPairs>
  <TitlesOfParts>
    <vt:vector size="18" baseType="lpstr">
      <vt:lpstr>Arial</vt:lpstr>
      <vt:lpstr>Calibri</vt:lpstr>
      <vt:lpstr>Interstate-Regular</vt:lpstr>
      <vt:lpstr>Symbol</vt:lpstr>
      <vt:lpstr>KIT-PPT_Master_en_2016</vt:lpstr>
      <vt:lpstr>PowerPointova predstavitev</vt:lpstr>
      <vt:lpstr>Introduction</vt:lpstr>
      <vt:lpstr>Scope and objectives</vt:lpstr>
      <vt:lpstr>Mental models - background</vt:lpstr>
      <vt:lpstr>Methodology for investigation</vt:lpstr>
      <vt:lpstr>Expert models -1</vt:lpstr>
      <vt:lpstr>Expert models -2</vt:lpstr>
      <vt:lpstr>Lay models – summary of findings - 1</vt:lpstr>
      <vt:lpstr>Lay models – summary of findings - 2</vt:lpstr>
      <vt:lpstr>Main uncertainities</vt:lpstr>
      <vt:lpstr>Lay people preveiling mental models</vt:lpstr>
      <vt:lpstr>Suggestions</vt:lpstr>
      <vt:lpstr>Conclusions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Nadja Železnik</cp:lastModifiedBy>
  <cp:revision>78</cp:revision>
  <dcterms:created xsi:type="dcterms:W3CDTF">2015-12-14T06:33:20Z</dcterms:created>
  <dcterms:modified xsi:type="dcterms:W3CDTF">2019-11-27T10:14:07Z</dcterms:modified>
</cp:coreProperties>
</file>